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Dive into HashiCorp Vault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HashiCorp Vault, a tool for managing secrets. We will cover its core functionalities and best practices.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6047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6123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586293"/>
            <a:ext cx="337923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Vidhya Sudarsanan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946" y="1166813"/>
            <a:ext cx="7381161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Secret Engines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7946" y="2102168"/>
            <a:ext cx="7728109" cy="4085749"/>
          </a:xfrm>
          <a:prstGeom prst="roundRect">
            <a:avLst>
              <a:gd name="adj" fmla="val 20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5566" y="2109787"/>
            <a:ext cx="7712869" cy="581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7734" y="2238732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 Engine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77978" y="2238732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Purpose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5566" y="2691289"/>
            <a:ext cx="7712869" cy="5815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17734" y="2820233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777978" y="2820233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Key/Value storage of static secrets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5566" y="3272790"/>
            <a:ext cx="7712869" cy="581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17734" y="3401735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AWS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777978" y="3401735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AWS IAM credentials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5566" y="3854291"/>
            <a:ext cx="7712869" cy="5815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17734" y="3983236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777978" y="3983236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DB usernames/passwords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5566" y="4435793"/>
            <a:ext cx="7712869" cy="581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17734" y="4564737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Transit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777978" y="4564737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Encryption as a service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715566" y="5017294"/>
            <a:ext cx="7712869" cy="5815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17734" y="5146238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PKI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4777978" y="5146238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 and manage TLS certificates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715566" y="5598795"/>
            <a:ext cx="7712869" cy="581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17734" y="5727740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SSH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4777978" y="5727740"/>
            <a:ext cx="344828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One-time SSH credentials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07946" y="6415445"/>
            <a:ext cx="772810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 engines are components within Vault that store, generate, or encrypt data. Each engine serves a specific purpose for managing diverse secret types.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49160"/>
            <a:ext cx="671655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KV Secrets Engine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3742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Engine Overview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869769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Key/Value (KV) engine stores static secrets. It handles passwords, API keys, and tokens. Secrets are stored as key-value pairs.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23742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386976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configuration secrets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35090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CI/CD tokens for automation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8320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TLS certificates and license keys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59081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Think of KV as a secure, version-controlled key-value store. It provides a robust solution for static secret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6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77" y="3033951"/>
            <a:ext cx="4973717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v1 vs. KV v2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277" y="3953947"/>
            <a:ext cx="13237845" cy="2898577"/>
          </a:xfrm>
          <a:prstGeom prst="roundRect">
            <a:avLst>
              <a:gd name="adj" fmla="val 28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3898" y="3961567"/>
            <a:ext cx="13221176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04399" y="4088487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314712" y="4088487"/>
            <a:ext cx="40012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721215" y="4088487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898" y="4533662"/>
            <a:ext cx="13221176" cy="5797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4399" y="4660582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Versioning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314712" y="4660582"/>
            <a:ext cx="400121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21215" y="4660582"/>
            <a:ext cx="400502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Yes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898" y="5113377"/>
            <a:ext cx="13221176" cy="5797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04399" y="5240298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Metadata support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314712" y="5240298"/>
            <a:ext cx="400121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No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721215" y="5240298"/>
            <a:ext cx="400502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Yes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898" y="5693093"/>
            <a:ext cx="13221176" cy="5797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04399" y="5820013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Rollback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5314712" y="5820013"/>
            <a:ext cx="400121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No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721215" y="5820013"/>
            <a:ext cx="400502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 older versions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3898" y="6272808"/>
            <a:ext cx="13221176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04399" y="6399728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endpoints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5314712" y="6399728"/>
            <a:ext cx="40012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/secret/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9721215" y="6399728"/>
            <a:ext cx="400502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/secret/data/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96277" y="7076242"/>
            <a:ext cx="1323784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v2 offers significant enhancements over v1, including crucial versioning and metadata capabilities. It is the recommended version for all new deployments.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075" y="499467"/>
            <a:ext cx="5618321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Enabling and Using KV v2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2075" y="1339453"/>
            <a:ext cx="408623" cy="40862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78" y="1373505"/>
            <a:ext cx="272415" cy="3405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2268" y="1401842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KV v2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12268" y="1794510"/>
            <a:ext cx="728245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712268" y="2289453"/>
            <a:ext cx="7282458" cy="563047"/>
          </a:xfrm>
          <a:prstGeom prst="roundRect">
            <a:avLst>
              <a:gd name="adj" fmla="val 13550"/>
            </a:avLst>
          </a:prstGeom>
          <a:solidFill>
            <a:srgbClr val="001D4D"/>
          </a:solidFill>
          <a:ln/>
        </p:spPr>
      </p:sp>
      <p:sp>
        <p:nvSpPr>
          <p:cNvPr id="9" name="Shape 5"/>
          <p:cNvSpPr/>
          <p:nvPr/>
        </p:nvSpPr>
        <p:spPr>
          <a:xfrm>
            <a:off x="6703219" y="2289453"/>
            <a:ext cx="7300555" cy="563047"/>
          </a:xfrm>
          <a:prstGeom prst="roundRect">
            <a:avLst>
              <a:gd name="adj" fmla="val 4839"/>
            </a:avLst>
          </a:prstGeom>
          <a:solidFill>
            <a:srgbClr val="001D4D"/>
          </a:solidFill>
          <a:ln/>
        </p:spPr>
      </p:sp>
      <p:sp>
        <p:nvSpPr>
          <p:cNvPr id="10" name="Text 6"/>
          <p:cNvSpPr/>
          <p:nvPr/>
        </p:nvSpPr>
        <p:spPr>
          <a:xfrm>
            <a:off x="6884789" y="2425660"/>
            <a:ext cx="693741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vault secrets enable -path=secret kv-v2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122075" y="3215759"/>
            <a:ext cx="408623" cy="40862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78" y="3249811"/>
            <a:ext cx="272415" cy="3405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12268" y="3278148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Versioning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6712268" y="3670816"/>
            <a:ext cx="728245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v2 automatically tracks changes to secret data.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22075" y="4324707"/>
            <a:ext cx="408623" cy="40862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78" y="4358759"/>
            <a:ext cx="272415" cy="3405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12268" y="4387096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Rollback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712268" y="4779764"/>
            <a:ext cx="728245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Retrieve older versions with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712268" y="5274707"/>
            <a:ext cx="7282458" cy="563047"/>
          </a:xfrm>
          <a:prstGeom prst="roundRect">
            <a:avLst>
              <a:gd name="adj" fmla="val 13550"/>
            </a:avLst>
          </a:prstGeom>
          <a:solidFill>
            <a:srgbClr val="001D4D"/>
          </a:solidFill>
          <a:ln/>
        </p:spPr>
      </p:sp>
      <p:sp>
        <p:nvSpPr>
          <p:cNvPr id="20" name="Shape 14"/>
          <p:cNvSpPr/>
          <p:nvPr/>
        </p:nvSpPr>
        <p:spPr>
          <a:xfrm>
            <a:off x="6703219" y="5274707"/>
            <a:ext cx="7300555" cy="563047"/>
          </a:xfrm>
          <a:prstGeom prst="roundRect">
            <a:avLst>
              <a:gd name="adj" fmla="val 4839"/>
            </a:avLst>
          </a:prstGeom>
          <a:solidFill>
            <a:srgbClr val="001D4D"/>
          </a:solidFill>
          <a:ln/>
        </p:spPr>
      </p:sp>
      <p:sp>
        <p:nvSpPr>
          <p:cNvPr id="21" name="Text 15"/>
          <p:cNvSpPr/>
          <p:nvPr/>
        </p:nvSpPr>
        <p:spPr>
          <a:xfrm>
            <a:off x="6884789" y="5410914"/>
            <a:ext cx="693741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vault kv get -version=2 secret/myapp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122075" y="6201013"/>
            <a:ext cx="408623" cy="408623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78" y="6235065"/>
            <a:ext cx="272415" cy="34051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712268" y="6263402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Metadata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6712268" y="6656070"/>
            <a:ext cx="728245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secret lifecycle and audit trails using metadata.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6122075" y="7151013"/>
            <a:ext cx="787265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KV v2 provides powerful features for robust secret management. Versioning and rollback are critical for compliance and security.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324" y="812244"/>
            <a:ext cx="7692152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Path Conventions and Best Practices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324" y="2419945"/>
            <a:ext cx="3742373" cy="2278380"/>
          </a:xfrm>
          <a:prstGeom prst="roundRect">
            <a:avLst>
              <a:gd name="adj" fmla="val 38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7351" y="2634972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Path Naming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7351" y="3083481"/>
            <a:ext cx="3312319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consistent prefixes (e.g.,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secret/dev/appname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27351" y="3819644"/>
            <a:ext cx="3312319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Separate by environment: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secret/dev/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secret/prod/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103" y="2419945"/>
            <a:ext cx="3742373" cy="2278380"/>
          </a:xfrm>
          <a:prstGeom prst="roundRect">
            <a:avLst>
              <a:gd name="adj" fmla="val 38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7130" y="2634972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Isolation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77130" y="3083481"/>
            <a:ext cx="3312319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Avoid root-level secret storage.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77130" y="3819644"/>
            <a:ext cx="3312319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namespaces or folders to isolate access.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2324" y="4905732"/>
            <a:ext cx="7692152" cy="1614726"/>
          </a:xfrm>
          <a:prstGeom prst="roundRect">
            <a:avLst>
              <a:gd name="adj" fmla="val 539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7351" y="512075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427351" y="5569268"/>
            <a:ext cx="726209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Regularly rotate and audit all secrets.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27351" y="5973604"/>
            <a:ext cx="726209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policies to restrict path access.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12324" y="6753701"/>
            <a:ext cx="76921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Effective path management enhances security and maintainability. Consistent naming and strict access controls are vital.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058" y="516969"/>
            <a:ext cx="6791087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 Logs and Access Control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8" y="1386483"/>
            <a:ext cx="939998" cy="11279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6057" y="1574483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Audit?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786057" y="1980962"/>
            <a:ext cx="66998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all secret access. Essential for compliance and security.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8" y="2514481"/>
            <a:ext cx="939998" cy="1877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6057" y="2702481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Logging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86057" y="3108960"/>
            <a:ext cx="66998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1786057" y="3621167"/>
            <a:ext cx="6699885" cy="582692"/>
          </a:xfrm>
          <a:prstGeom prst="roundRect">
            <a:avLst>
              <a:gd name="adj" fmla="val 13552"/>
            </a:avLst>
          </a:prstGeom>
          <a:solidFill>
            <a:srgbClr val="001D4D"/>
          </a:solidFill>
          <a:ln/>
        </p:spPr>
      </p:sp>
      <p:sp>
        <p:nvSpPr>
          <p:cNvPr id="11" name="Shape 6"/>
          <p:cNvSpPr/>
          <p:nvPr/>
        </p:nvSpPr>
        <p:spPr>
          <a:xfrm>
            <a:off x="1776770" y="3621167"/>
            <a:ext cx="6718459" cy="582692"/>
          </a:xfrm>
          <a:prstGeom prst="roundRect">
            <a:avLst>
              <a:gd name="adj" fmla="val 4840"/>
            </a:avLst>
          </a:prstGeom>
          <a:solidFill>
            <a:srgbClr val="001D4D"/>
          </a:solidFill>
          <a:ln/>
        </p:spPr>
      </p:sp>
      <p:sp>
        <p:nvSpPr>
          <p:cNvPr id="12" name="Text 7"/>
          <p:cNvSpPr/>
          <p:nvPr/>
        </p:nvSpPr>
        <p:spPr>
          <a:xfrm>
            <a:off x="1964769" y="3762137"/>
            <a:ext cx="63424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vault audit enable file file_path=/var/log/vault_audit.log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8" y="4391858"/>
            <a:ext cx="939998" cy="13839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6057" y="4579858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 Details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786057" y="4986338"/>
            <a:ext cx="669988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Timestamp, auth method, HTTP method, policy matched. Logs are unstructured JSON.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58" y="5775841"/>
            <a:ext cx="939998" cy="112799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6057" y="5963841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Parsing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786057" y="6370320"/>
            <a:ext cx="66998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tools like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jq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efficient parsing.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58058" y="7115294"/>
            <a:ext cx="782788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audit logging is fundamental for security investigations and regulatory compliance. Detailed logs provide insights into access patterns.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293" y="645319"/>
            <a:ext cx="9581674" cy="733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with Docker and Kubernetes</a:t>
            </a:r>
            <a:endParaRPr lang="en-US" sz="4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293" y="1847731"/>
            <a:ext cx="6118860" cy="2849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1293" y="5196126"/>
            <a:ext cx="293322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Docker Use Cases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21293" y="5797391"/>
            <a:ext cx="620768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testing with dev mode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1293" y="6254829"/>
            <a:ext cx="620768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Running Vault agent in containers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09046" y="5196126"/>
            <a:ext cx="3272076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Kubernetes Integration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609046" y="5797391"/>
            <a:ext cx="620768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Inject secrets via Vault Agent Sidecar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09046" y="6254829"/>
            <a:ext cx="6207681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Authenticate pods via Kubernetes auth method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1293" y="6976229"/>
            <a:ext cx="12987814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seamlessly integrates with containerized environments. Helm charts, sidecar, and CSI driver support simplify deployment and secret injection.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2025-06-17T11:13:23Z</dcterms:created>
  <dcterms:modified xsi:type="dcterms:W3CDTF">2025-06-17T11:13:23Z</dcterms:modified>
</cp:coreProperties>
</file>